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Inter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Inter-boldItalic.fntdata"/><Relationship Id="rId20" Type="http://schemas.openxmlformats.org/officeDocument/2006/relationships/slide" Target="slides/slide15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Inter-bold.fntdata"/><Relationship Id="rId14" Type="http://schemas.openxmlformats.org/officeDocument/2006/relationships/slide" Target="slides/slide9.xml"/><Relationship Id="rId58" Type="http://schemas.openxmlformats.org/officeDocument/2006/relationships/font" Target="fonts/In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.org/doi/10.1126/science.abe5650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2595e1d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2595e1d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2595e1d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2595e1d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2595e1db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2595e1db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SLIDES_API11271502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SLIDES_API11271502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SLIDES_API10048609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SLIDES_API10048609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2595e1dbb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b2595e1dbb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2595e1dbb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b2595e1dbb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2595e1dbb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b2595e1dbb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2595e1dbb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b2595e1dbb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403" name="Google Shape;403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b2595e1dbb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b2595e1dbb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2595e1dbb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b2595e1dbb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2595e1dbb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b2595e1dbb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2595e1dbb_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b2595e1dbb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2595e1dbb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2595e1db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SLIDES_API3269399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SLIDES_API3269399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(video games/ 3D CG)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 (movie about human-level conversational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structure prediction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https://www.science.org/doi/10.1126/science.abe5650</a:t>
            </a:r>
            <a:r>
              <a:rPr lang="en"/>
              <a:t> (application to molecular biology)</a:t>
            </a:r>
            <a:endParaRPr/>
          </a:p>
        </p:txBody>
      </p:sp>
      <p:sp>
        <p:nvSpPr>
          <p:cNvPr id="85" name="Google Shape;85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278f5114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2278f5114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97Nm5OWYUi4GRYmF3SgRXkoSkF-I9Qde/view" TargetMode="External"/><Relationship Id="rId6" Type="http://schemas.openxmlformats.org/officeDocument/2006/relationships/image" Target="../media/image10.jpg"/><Relationship Id="rId7" Type="http://schemas.openxmlformats.org/officeDocument/2006/relationships/hyperlink" Target="https://elearningindustry.com/the-rise-of-artificial-intelligence-in-healthcare" TargetMode="External"/><Relationship Id="rId8" Type="http://schemas.openxmlformats.org/officeDocument/2006/relationships/hyperlink" Target="https://in3d.io/blog_page/realistic-avatar-creator-3d-scanning-tool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Relationship Id="rId5" Type="http://schemas.openxmlformats.org/officeDocument/2006/relationships/hyperlink" Target="https://www.geeksforgeeks.org/how-does-nasa-use-machine-learning/" TargetMode="External"/><Relationship Id="rId6" Type="http://schemas.openxmlformats.org/officeDocument/2006/relationships/hyperlink" Target="https://www.smartcitiesworld.net/opinions/driving-autonomous-vehicles-forward-with-intelligent-infrastructur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.do/features-google-slides?payload=eyJwb2xsVXVpZCI6ImU3MzRiZDhjLWUyNmEtNGVmMi1hYWNhLTJiYTVlZjI3OGM3ZiIsInByZXNlbnRhdGlvbklkIjoiMUNRdEltZndWZWM1eUtsb0VqbUd2YUFBY0RxTXFKTnlablVsN3dYQ19BZjgiLCJzbGlkZUlkIjoiU0xJREVTX0FQSTExMjcxNTAyNDBfMCIsInRpbWVsaW5lIjpbeyJzaG93UmVzdWx0cyI6dHJ1ZSwicG9sbFF1ZXN0aW9uVXVpZCI6ImQ0NDAxMTMzLTNhZTEtNDk3Yy1iZTUyLTFhYjc2OTA5OGJjMyJ9XSwidHlwZSI6IlNsaWRvUG9sbCJ9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3BlblRleHQ%3D" TargetMode="External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.do/features-google-slides?payload=eyJwb2xsVXVpZCI6IjEyMmYzNDgxLWQwMjAtNDRkZC1iMjM3LTM4OGVlYjNlM2FiYiIsInByZXNlbnRhdGlvbklkIjoiMUNRdEltZndWZWM1eUtsb0VqbUd2YUFBY0RxTXFKTnlablVsN3dYQ19BZjgiLCJzbGlkZUlkIjoiU0xJREVTX0FQSTEwMDQ4NjA5NDFfMCIsInRpbWVsaW5lIjpbeyJzaG93UmVzdWx0cyI6dHJ1ZSwicG9sbFF1ZXN0aW9uVXVpZCI6IjM0Y2MxYzYyLTI2N2QtNGNkZC04ODAyLWNmZDNlNmY0NGRhMyJ9XSwidHlwZSI6IlNsaWRvUG9sbCJ9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hyperlink" Target="https://www.youtube.com/watch?v=zIjI8H945T8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jupyter.utoronto.ca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V29yZENsb3Vk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www.sli.do/features-google-slides?payload=eyJwb2xsVXVpZCI6IjZhYTQ3ZWEyLTk0YzMtNDQ4Yy05OGQ5LTNjM2M4YjYyN2QzNCIsInByZXNlbnRhdGlvbklkIjoiMUNRdEltZndWZWM1eUtsb0VqbUd2YUFBY0RxTXFKTnlablVsN3dYQ19BZjgiLCJzbGlkZUlkIjoiU0xJREVTX0FQSTMyNjkzOTkzMl8wIiwidGltZWxpbmUiOlt7InBvbGxRdWVzdGlvblV1aWQiOiJmZGQ5ZTQwMS1hNGY2LTQzNDQtODA5MS00NGM5YzBjZTA3ZDciLCJzaG93UmVzdWx0cyI6dHJ1ZX1dLCJ0eXBlIjoiU2xpZG9Qb2xsIn0%3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9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21.jpg"/><Relationship Id="rId7" Type="http://schemas.openxmlformats.org/officeDocument/2006/relationships/image" Target="../media/image19.jpg"/><Relationship Id="rId8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9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21.jpg"/><Relationship Id="rId7" Type="http://schemas.openxmlformats.org/officeDocument/2006/relationships/image" Target="../media/image19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</a:t>
            </a:r>
            <a:r>
              <a:rPr lang="en" sz="3600"/>
              <a:t>0</a:t>
            </a:r>
            <a:r>
              <a:rPr b="0" lang="en" sz="3600"/>
              <a:t>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0" y="280175"/>
            <a:ext cx="9020100" cy="4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4290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1800"/>
              <a:buFont typeface="Noto Sans Symbols"/>
              <a:buChar char="●"/>
            </a:pPr>
            <a:r>
              <a:rPr i="1" lang="en" sz="18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r>
              <a:rPr b="1" i="1" lang="en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</a:t>
            </a:r>
            <a:r>
              <a:rPr b="1" i="1" lang="en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closest thing we have to a superpower!</a:t>
            </a:r>
            <a:r>
              <a:rPr i="1" lang="en" sz="18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 - </a:t>
            </a:r>
            <a:r>
              <a:rPr i="1" lang="en" sz="10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Drew Houston, Dropbox Co-founder</a:t>
            </a:r>
            <a:endParaRPr i="1" sz="10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empowers you to solve real-world problems creatively.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is the driving force behind technological innovations.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opens doors to a plethora of career opportunities.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 line of code is a step towards building solutions that make a difference.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0" y="2845700"/>
            <a:ext cx="2182700" cy="2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50" y="2845703"/>
            <a:ext cx="2182700" cy="2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860800" y="3902400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Images Created by DALL-E, an AI Image Generation Model developed by OpenAI</a:t>
            </a:r>
            <a:endParaRPr sz="9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0" y="243875"/>
            <a:ext cx="90666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Real-World Examples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 wondered how Netflix suggests movies you might like?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and algorithms enable early disease detection, enhance diagnostic accuracy, and save lives.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Reality (VR) and Augmented Reality (AR) experiences are crafted through intricate code, with gaming, simulation, and immersive experiences depending on the skills of programmers.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00" y="3045600"/>
            <a:ext cx="23262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306" y="3045600"/>
            <a:ext cx="2415693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IMG_256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600" y="3045600"/>
            <a:ext cx="1337610" cy="18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457000" y="2750400"/>
            <a:ext cx="145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AI-generated (DALL-E) 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524488" y="2750400"/>
            <a:ext cx="6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6776875" y="2750400"/>
            <a:ext cx="6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0" y="252000"/>
            <a:ext cx="9144000" cy="5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794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Space agencies, such as NASA, heavily depend on coding for space exploration missions (spacecraft navigation, data analysis, etc.).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Autonomous vehicles use image recognition for safe navigation, as cameras capture real-time surroundings and algorithms identify objects, pedestrians, and other vehicles on the road.</a:t>
            </a:r>
            <a:endParaRPr sz="1100">
              <a:solidFill>
                <a:schemeClr val="lt1"/>
              </a:solidFill>
            </a:endParaRPr>
          </a:p>
          <a:p>
            <a:pPr indent="-27940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Regardless of background, coding is always an achievable skill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NEVER THINK THAT YOU “CAN'T UNDERSTAND” CODING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"Programming isn't about what you know; it's about what you can figure out." - Chris Pine, Learn to Program</a:t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00" y="3111050"/>
            <a:ext cx="2274000" cy="1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00" y="3154250"/>
            <a:ext cx="2209200" cy="1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769000" y="4550400"/>
            <a:ext cx="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479800" y="4550400"/>
            <a:ext cx="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49" name="Google Shape;149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50" name="Google Shape;150;p23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51" name="Google Shape;151;p23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52" name="Google Shape;152;p23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53" name="Google Shape;153;p2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64" name="Google Shape;164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65" name="Google Shape;165;p25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66" name="Google Shape;166;p25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67" name="Google Shape;167;p25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68" name="Google Shape;168;p2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VS Code</a:t>
            </a:r>
            <a:endParaRPr/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180" name="Google Shape;180;p27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VS Code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https://code.visualstudio.com/download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13" y="2019974"/>
            <a:ext cx="6231936" cy="29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2430350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5311325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27"/>
          <p:cNvSpPr/>
          <p:nvPr/>
        </p:nvSpPr>
        <p:spPr>
          <a:xfrm flipH="1">
            <a:off x="62411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8459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191" name="Google Shape;191;p28"/>
          <p:cNvSpPr txBox="1"/>
          <p:nvPr/>
        </p:nvSpPr>
        <p:spPr>
          <a:xfrm>
            <a:off x="0" y="1160300"/>
            <a:ext cx="90483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Important: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Accept all default settings.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62375" y="2574181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93" name="Google Shape;193;p28"/>
          <p:cNvSpPr txBox="1"/>
          <p:nvPr/>
        </p:nvSpPr>
        <p:spPr>
          <a:xfrm>
            <a:off x="0" y="3261728"/>
            <a:ext cx="90483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99" name="Google Shape;199;p29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211" name="Google Shape;211;p31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218" name="Google Shape;218;p32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32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227" name="Google Shape;227;p33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33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236" name="Google Shape;236;p34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6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6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4" name="Google Shape;254;p36"/>
          <p:cNvCxnSpPr>
            <a:endCxn id="255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6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  <p:sp>
        <p:nvSpPr>
          <p:cNvPr id="269" name="Google Shape;269;p38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Amirhossein Babaei Ravandi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(TUT06, TUT09)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Postdoctoral Fellow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Agentic AI - Data Management / Violin, Camping</a:t>
            </a:r>
            <a:endParaRPr/>
          </a:p>
        </p:txBody>
      </p:sp>
      <p:sp>
        <p:nvSpPr>
          <p:cNvPr id="50" name="Google Shape;50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" name="Google Shape;51;p12" title="photo_2026-01-01 23.40.3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850" y="1081875"/>
            <a:ext cx="1986300" cy="198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environment. Think of them as "smart" text editors specifically designed for writing code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1" name="Google Shape;301;p42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3" name="Google Shape;313;p43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43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5" name="Google Shape;315;p43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3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7" name="Google Shape;317;p43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43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9" name="Google Shape;319;p43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3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3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0" name="Google Shape;330;p44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1" name="Google Shape;331;p44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4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5" name="Google Shape;335;p44"/>
          <p:cNvCxnSpPr>
            <a:stCxn id="334" idx="2"/>
            <a:endCxn id="333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4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8" name="Google Shape;338;p44"/>
          <p:cNvCxnSpPr>
            <a:endCxn id="336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4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2" name="Google Shape;342;p44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4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4" name="Google Shape;344;p44"/>
          <p:cNvCxnSpPr>
            <a:stCxn id="339" idx="1"/>
            <a:endCxn id="343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76" name="Google Shape;376;p48"/>
          <p:cNvCxnSpPr>
            <a:endCxn id="374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8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48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1" name="Google Shape;381;p48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Post to </a:t>
            </a:r>
            <a:r>
              <a:rPr b="1" lang="en" sz="2200"/>
              <a:t>Piazza</a:t>
            </a:r>
            <a:r>
              <a:rPr lang="en" sz="2200"/>
              <a:t> - all TAs/instructors and your peers can answer questions quickly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  <p:sp>
        <p:nvSpPr>
          <p:cNvPr id="400" name="Google Shape;400;p51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https://jupyter.utoronto.ca/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/>
        </p:nvSpPr>
        <p:spPr>
          <a:xfrm>
            <a:off x="139500" y="2784525"/>
            <a:ext cx="880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Reference: If VS Code does not appear in Anaconda.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2826300" y="1449675"/>
            <a:ext cx="349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Troubleshooting</a:t>
            </a:r>
            <a:endParaRPr sz="3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425" name="Google Shape;425;p55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3199025"/>
            <a:ext cx="4769823" cy="1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4308000" y="3575300"/>
            <a:ext cx="4614600" cy="122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VS Code might be under C:\Program Files (x86) - if so, vscode_path should be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C:\Program Files (x86)\Microsoft VS Code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instead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441" name="Google Shape;441;p57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Double click the VS Code icon from the Applications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see if you can find </a:t>
            </a:r>
            <a:r>
              <a:rPr b="1" i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If not: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(from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Finder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open the Applications/Utilities folder and double-click Terminal)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type in the following command and press Enter: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■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conda config --set vscode /usr/local/bin/code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rgbClr val="3D464D"/>
                </a:solidFill>
              </a:rPr>
              <a:t>https://forms.gle/s8VTXuMrVezatbQU7</a:t>
            </a:r>
            <a:endParaRPr sz="2200"/>
          </a:p>
        </p:txBody>
      </p:sp>
      <p:sp>
        <p:nvSpPr>
          <p:cNvPr id="63" name="Google Shape;63;p14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p14" title="qrcode_docs.google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363" y="1769700"/>
            <a:ext cx="3129275" cy="3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28394" y="2813250"/>
            <a:ext cx="82431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one boring task in your life you wish a robot could do for you?</a:t>
            </a: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77" name="Google Shape;77;p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78" name="Google Shape;78;p1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one boring task in your life you wish a robot could do for you?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2" name="Google Shape;82;p1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Regardless of background, coding is always an achievable skill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Software engineering can be applied to almost any context in the world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"/>
              <a:t>NEVER THINK THAT YOU “CAN'T UNDERSTAND” CODING</a:t>
            </a:r>
            <a:endParaRPr b="1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